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87" r:id="rId4"/>
    <p:sldId id="266" r:id="rId5"/>
    <p:sldId id="267" r:id="rId6"/>
    <p:sldId id="268" r:id="rId7"/>
    <p:sldId id="269" r:id="rId8"/>
    <p:sldId id="288" r:id="rId9"/>
    <p:sldId id="264" r:id="rId10"/>
    <p:sldId id="270" r:id="rId11"/>
    <p:sldId id="271" r:id="rId12"/>
    <p:sldId id="273" r:id="rId13"/>
    <p:sldId id="274" r:id="rId14"/>
    <p:sldId id="275" r:id="rId15"/>
    <p:sldId id="289" r:id="rId16"/>
    <p:sldId id="276" r:id="rId17"/>
    <p:sldId id="281" r:id="rId18"/>
    <p:sldId id="282" r:id="rId19"/>
    <p:sldId id="290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27F"/>
    <a:srgbClr val="2EAEDA"/>
    <a:srgbClr val="71B549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9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3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9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8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3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9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6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1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63E0-7B5E-8140-A418-60B62BA34BE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A63E0-7B5E-8140-A418-60B62BA34BE7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30897-9DF1-2546-8AA8-9C727D31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sz.h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518" y="4895272"/>
            <a:ext cx="2840481" cy="1962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637" y="-105237"/>
            <a:ext cx="7772400" cy="1470025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FF8000"/>
                </a:solidFill>
                <a:latin typeface="Arial"/>
                <a:cs typeface="Arial"/>
              </a:rPr>
              <a:t>Iskolai nevezési és monitoring rendszer</a:t>
            </a:r>
            <a:r>
              <a:rPr lang="en-US" sz="3200" b="1" dirty="0">
                <a:solidFill>
                  <a:srgbClr val="FF8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6046" y="1338734"/>
            <a:ext cx="6335582" cy="1752600"/>
          </a:xfrm>
        </p:spPr>
        <p:txBody>
          <a:bodyPr>
            <a:normAutofit/>
          </a:bodyPr>
          <a:lstStyle/>
          <a:p>
            <a:pPr algn="l"/>
            <a:r>
              <a:rPr lang="hu-HU" sz="2400" dirty="0">
                <a:solidFill>
                  <a:srgbClr val="71B549"/>
                </a:solidFill>
                <a:latin typeface="Arial"/>
                <a:cs typeface="Arial"/>
              </a:rPr>
              <a:t>Diákolimpia® nevezési rendszer bemutatása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40100" y="1200088"/>
            <a:ext cx="5870160" cy="0"/>
          </a:xfrm>
          <a:prstGeom prst="line">
            <a:avLst/>
          </a:prstGeom>
          <a:ln>
            <a:solidFill>
              <a:srgbClr val="FF8000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94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6962" y="388018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2EAEDA"/>
                </a:solidFill>
                <a:latin typeface="+mn-lt"/>
                <a:cs typeface="Arial"/>
              </a:rPr>
              <a:t>2.	Belépést követő kezdőlépések</a:t>
            </a:r>
            <a:br>
              <a:rPr lang="hu-HU" sz="3200" dirty="0">
                <a:latin typeface="+mn-lt"/>
              </a:rPr>
            </a:br>
            <a:endParaRPr lang="hu-HU" sz="3200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143569"/>
            <a:ext cx="8519160" cy="5516311"/>
          </a:xfrm>
        </p:spPr>
        <p:txBody>
          <a:bodyPr>
            <a:noAutofit/>
          </a:bodyPr>
          <a:lstStyle/>
          <a:p>
            <a:endParaRPr lang="hu-HU" sz="1600" dirty="0"/>
          </a:p>
          <a:p>
            <a:pPr algn="just"/>
            <a:r>
              <a:rPr lang="hu-HU" sz="1600" dirty="0"/>
              <a:t>Belépést követően a jobb felső sarokban találja a felhasználói fiókjához tartozó funkciókat, mint a „Jelszó módosítása”, „Adataim”, „Új szervezet kapcsolat” és így tovább.</a:t>
            </a:r>
          </a:p>
          <a:p>
            <a:pPr algn="just"/>
            <a:endParaRPr lang="hu-HU" sz="1600" dirty="0"/>
          </a:p>
          <a:p>
            <a:pPr algn="just"/>
            <a:r>
              <a:rPr lang="hu-HU" sz="1600" b="1" dirty="0">
                <a:solidFill>
                  <a:srgbClr val="FF0000"/>
                </a:solidFill>
              </a:rPr>
              <a:t>Ezután meg kell adnia, hogy pedagógus szerepkörben szeretné használni a rendszert, továbbá iskolához kell rendelnie a regisztrációját.</a:t>
            </a:r>
          </a:p>
          <a:p>
            <a:pPr algn="just"/>
            <a:endParaRPr lang="hu-HU" sz="1600" b="1" dirty="0">
              <a:solidFill>
                <a:srgbClr val="FF0000"/>
              </a:solidFill>
            </a:endParaRPr>
          </a:p>
          <a:p>
            <a:pPr algn="just"/>
            <a:r>
              <a:rPr lang="hu-HU" sz="1600" dirty="0"/>
              <a:t>Kattintson az „Új szervezet kapcsolat” almenüpontra. Egy felugró ablak jelenik meg Önnek. Kérjük, kezdje el gépelni az iskolájának a nevét, majd a rendszer által felkínált lehetőségek közül kattintson a megfelelőre. Ezzel kiválasztotta, mely iskola diákjait szeretné kezelni.</a:t>
            </a:r>
          </a:p>
          <a:p>
            <a:pPr algn="just"/>
            <a:endParaRPr lang="hu-HU" sz="1600" dirty="0"/>
          </a:p>
          <a:p>
            <a:pPr algn="just"/>
            <a:r>
              <a:rPr lang="hu-HU" sz="1600" b="1" dirty="0">
                <a:solidFill>
                  <a:srgbClr val="FF0000"/>
                </a:solidFill>
              </a:rPr>
              <a:t>Ezután gépelje be a feladatellátási helyhez tartozó ún. kapcsolati kódot!</a:t>
            </a:r>
          </a:p>
          <a:p>
            <a:pPr lvl="1" algn="just"/>
            <a:r>
              <a:rPr lang="hu-HU" sz="1600" dirty="0"/>
              <a:t>A tanév első napján minden intézményvezető megkapta a intézményhez tartozó feladatellátási helyek ún. kapcsolati kódját. A kapcsolati kód segítségével hitelesítheti, hogy Ön valóban a kiválasztott iskola pedagógusa. A kapcsolati kód megadása nem kötelező a felugró ablakban, viszont annak hiányában csak a feladatellátási helyen kijelölt adminisztrátor tudja hitelesíteni a regisztrációját. Amíg ez nem történik meg, nem tud nevezéseket rögzíteni a rendszerben. </a:t>
            </a:r>
          </a:p>
          <a:p>
            <a:pPr lvl="1" algn="just"/>
            <a:r>
              <a:rPr lang="hu-HU" sz="1600" b="1" dirty="0"/>
              <a:t>Amennyiben nem ismeri a szükséges kapcsolati kódot, kérjük, keresse az intézmény vezetőjét, vagy a feladatellátási hely adminisztrátorát.</a:t>
            </a:r>
          </a:p>
          <a:p>
            <a:pPr lvl="1" algn="just"/>
            <a:endParaRPr lang="hu-HU" sz="1600" dirty="0"/>
          </a:p>
          <a:p>
            <a:pPr algn="just"/>
            <a:r>
              <a:rPr lang="hu-HU" sz="1600" dirty="0"/>
              <a:t>A következő mezőben a lenyíló ablak segítségével adja meg szerepkörét, majd az adatok ellenőrzését követően kattintson a „Mentés” gombra!</a:t>
            </a:r>
          </a:p>
          <a:p>
            <a:endParaRPr lang="hu-HU" sz="1600" dirty="0"/>
          </a:p>
        </p:txBody>
      </p:sp>
      <p:cxnSp>
        <p:nvCxnSpPr>
          <p:cNvPr id="16" name="Straight Connector 8"/>
          <p:cNvCxnSpPr/>
          <p:nvPr/>
        </p:nvCxnSpPr>
        <p:spPr>
          <a:xfrm>
            <a:off x="2210025" y="959518"/>
            <a:ext cx="6872429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8"/>
          <p:cNvCxnSpPr/>
          <p:nvPr/>
        </p:nvCxnSpPr>
        <p:spPr>
          <a:xfrm>
            <a:off x="17585" y="3995794"/>
            <a:ext cx="6872429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81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8"/>
          <p:cNvCxnSpPr/>
          <p:nvPr/>
        </p:nvCxnSpPr>
        <p:spPr>
          <a:xfrm>
            <a:off x="2505807" y="1222472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94" y="1346929"/>
            <a:ext cx="3928968" cy="282941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368218" y="145254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2EAEDA"/>
                </a:solidFill>
                <a:ea typeface="+mj-ea"/>
                <a:cs typeface="Arial"/>
              </a:rPr>
              <a:t>Diákolimpia® nevezési rendszer pedagógus felület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780" y="3501170"/>
            <a:ext cx="6038503" cy="249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7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1585546" y="101355"/>
            <a:ext cx="7813431" cy="1325563"/>
          </a:xfrm>
        </p:spPr>
        <p:txBody>
          <a:bodyPr>
            <a:normAutofit/>
          </a:bodyPr>
          <a:lstStyle/>
          <a:p>
            <a:pPr lvl="0"/>
            <a:r>
              <a:rPr lang="hu-HU" sz="3200" b="1" dirty="0">
                <a:solidFill>
                  <a:srgbClr val="2EAEDA"/>
                </a:solidFill>
                <a:latin typeface="+mn-lt"/>
                <a:cs typeface="Arial"/>
              </a:rPr>
              <a:t>3. Tanulók felvétele a rendszerbe</a:t>
            </a:r>
          </a:p>
        </p:txBody>
      </p:sp>
      <p:sp>
        <p:nvSpPr>
          <p:cNvPr id="16" name="Tartalom helye 2"/>
          <p:cNvSpPr>
            <a:spLocks noGrp="1"/>
          </p:cNvSpPr>
          <p:nvPr>
            <p:ph idx="1"/>
          </p:nvPr>
        </p:nvSpPr>
        <p:spPr>
          <a:xfrm>
            <a:off x="342900" y="1566545"/>
            <a:ext cx="8308731" cy="4351338"/>
          </a:xfrm>
        </p:spPr>
        <p:txBody>
          <a:bodyPr>
            <a:normAutofit/>
          </a:bodyPr>
          <a:lstStyle/>
          <a:p>
            <a:pPr algn="just"/>
            <a:r>
              <a:rPr lang="hu-HU" sz="1800" dirty="0"/>
              <a:t>Amennyiben a feladatellátási hely adminisztrátora hitelesítette a regisztrációját, lehetősége nyílik a tanulók felvételére. A tanulók felvétele kétféleképpen valósulhat meg a Diákolimpia nevezési rendszerben:</a:t>
            </a:r>
          </a:p>
          <a:p>
            <a:pPr algn="just"/>
            <a:endParaRPr lang="hu-HU" sz="1800" dirty="0"/>
          </a:p>
          <a:p>
            <a:pPr lvl="1" algn="just"/>
            <a:r>
              <a:rPr lang="hu-HU" sz="1800" dirty="0"/>
              <a:t>Közvetlenül a Diákolimpia nevezési rendszerben, egyesével. Kattintson a „Diák nevezése” menüpontra, majd ott a képernyő bal oldalán megjelenő „Nevezhető diákok” táblázat jobb felső sarkában található + jelre. A felugró ablakban töltse ki a tanuló adatait, majd kattintson a „Létrehozás” gombra. A tanuló rögzítése a rendszerben ezzel megtörtént.</a:t>
            </a:r>
          </a:p>
          <a:p>
            <a:pPr marL="457200" lvl="1" indent="0" algn="just">
              <a:buNone/>
            </a:pPr>
            <a:endParaRPr lang="hu-HU" sz="1800" dirty="0"/>
          </a:p>
          <a:p>
            <a:pPr lvl="1" algn="just"/>
            <a:r>
              <a:rPr lang="hu-HU" sz="1800" dirty="0"/>
              <a:t>Tanulók felvitelének másik módja a KRÉTA rendszerból való adatküldés. 	</a:t>
            </a:r>
          </a:p>
          <a:p>
            <a:endParaRPr lang="hu-HU" dirty="0"/>
          </a:p>
        </p:txBody>
      </p:sp>
      <p:cxnSp>
        <p:nvCxnSpPr>
          <p:cNvPr id="17" name="Straight Connector 8"/>
          <p:cNvCxnSpPr/>
          <p:nvPr/>
        </p:nvCxnSpPr>
        <p:spPr>
          <a:xfrm>
            <a:off x="2543807" y="1270211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18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8"/>
          <p:cNvCxnSpPr/>
          <p:nvPr/>
        </p:nvCxnSpPr>
        <p:spPr>
          <a:xfrm>
            <a:off x="2543807" y="1270211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ím 1"/>
          <p:cNvSpPr>
            <a:spLocks noGrp="1"/>
          </p:cNvSpPr>
          <p:nvPr>
            <p:ph type="title"/>
          </p:nvPr>
        </p:nvSpPr>
        <p:spPr>
          <a:xfrm>
            <a:off x="1585546" y="101355"/>
            <a:ext cx="7813431" cy="1325563"/>
          </a:xfrm>
        </p:spPr>
        <p:txBody>
          <a:bodyPr>
            <a:normAutofit/>
          </a:bodyPr>
          <a:lstStyle/>
          <a:p>
            <a:pPr lvl="0"/>
            <a:r>
              <a:rPr lang="hu-HU" sz="3200" b="1" dirty="0">
                <a:solidFill>
                  <a:srgbClr val="2EAEDA"/>
                </a:solidFill>
                <a:cs typeface="Arial"/>
              </a:rPr>
              <a:t>3. Tanulók felvétele a rendszerbe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027" y="1555806"/>
            <a:ext cx="6685714" cy="4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8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2469575" y="294786"/>
            <a:ext cx="6929401" cy="1325563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b="1" dirty="0">
                <a:solidFill>
                  <a:srgbClr val="2EAEDA"/>
                </a:solidFill>
                <a:latin typeface="+mn-lt"/>
                <a:cs typeface="Arial"/>
              </a:rPr>
              <a:t>4. Tanulók nevezése a Diákolimpia® rendszerben</a:t>
            </a:r>
            <a:br>
              <a:rPr lang="hu-HU" dirty="0"/>
            </a:br>
            <a:endParaRPr lang="hu-HU" sz="3200" b="1" dirty="0">
              <a:solidFill>
                <a:srgbClr val="2EAEDA"/>
              </a:solidFill>
              <a:latin typeface="Arial"/>
              <a:cs typeface="Arial"/>
            </a:endParaRPr>
          </a:p>
        </p:txBody>
      </p:sp>
      <p:sp>
        <p:nvSpPr>
          <p:cNvPr id="20" name="Tartalom helye 2"/>
          <p:cNvSpPr>
            <a:spLocks noGrp="1"/>
          </p:cNvSpPr>
          <p:nvPr>
            <p:ph idx="1"/>
          </p:nvPr>
        </p:nvSpPr>
        <p:spPr>
          <a:xfrm>
            <a:off x="316523" y="1720117"/>
            <a:ext cx="80185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469576" y="1347395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zövegdoboz 1"/>
          <p:cNvSpPr txBox="1"/>
          <p:nvPr/>
        </p:nvSpPr>
        <p:spPr>
          <a:xfrm>
            <a:off x="316523" y="1720117"/>
            <a:ext cx="78075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Belépett felhasználóként kétféle módon nevezheti diákjait a meghirdetett versenyekre:</a:t>
            </a:r>
          </a:p>
          <a:p>
            <a:pPr algn="just"/>
            <a:endParaRPr lang="hu-HU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dirty="0" err="1"/>
              <a:t>Diákonkénti</a:t>
            </a:r>
            <a:r>
              <a:rPr lang="hu-HU" dirty="0"/>
              <a:t> nevezés.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Kattintson a „Diák nevezése” csempére!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Ezen a felületen a Korcsoport és Nem megadását követően a rendszer a képernyő bal oldalán automatikusan </a:t>
            </a:r>
            <a:r>
              <a:rPr lang="hu-HU" sz="1600" dirty="0" err="1"/>
              <a:t>listázza</a:t>
            </a:r>
            <a:r>
              <a:rPr lang="hu-HU" sz="1600" dirty="0"/>
              <a:t> a szűrésnek megfelelő tanulókat, míg a képernyő jobb oldalán a nevezhető versenyszámok jelennek meg.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A diák neve előtti négyzetre kattintva kiválaszthatóvá válik a diák, majd a képernyő jobb oldalán felsorolt versenyszámok közül kell választania egyet (szintén pipálással).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Kérjük ellenőrizze az adatok helyességét, majd kattintson a jobb alsó sarokban található „Nevezés” gombra.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Ezt követően a rendszer egy felugró ablakban megerősítést kér Öntől. Ha mégsem szeretné elmenteni a nevezést, kattintson a „Mégse” gombra, amennyiben jóvá szeretné hagyni a nevezést, kattintson a „Jóváhagyás” vagy a „Jóváhagyás és karbantartás” gombra, amely után a „Nevezéseim” menüpontra irányítja át a rendszer. Itt ellenőrizheti az eddigi nevezéseit, kísérőt nevezhet meg, továbbá itt éri el a szükséges nevezési lapot is. </a:t>
            </a:r>
          </a:p>
        </p:txBody>
      </p:sp>
    </p:spTree>
    <p:extLst>
      <p:ext uri="{BB962C8B-B14F-4D97-AF65-F5344CB8AC3E}">
        <p14:creationId xmlns:p14="http://schemas.microsoft.com/office/powerpoint/2010/main" val="501579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2469575" y="294786"/>
            <a:ext cx="6929401" cy="1325563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b="1" dirty="0">
                <a:solidFill>
                  <a:srgbClr val="2EAEDA"/>
                </a:solidFill>
                <a:latin typeface="+mn-lt"/>
                <a:cs typeface="Arial"/>
              </a:rPr>
              <a:t>4. Tanulók nevezése a Diákolimpia® rendszerben</a:t>
            </a:r>
            <a:br>
              <a:rPr lang="hu-HU" dirty="0"/>
            </a:br>
            <a:endParaRPr lang="hu-HU" sz="3200" b="1" dirty="0">
              <a:solidFill>
                <a:srgbClr val="2EAEDA"/>
              </a:solidFill>
              <a:latin typeface="Arial"/>
              <a:cs typeface="Arial"/>
            </a:endParaRPr>
          </a:p>
        </p:txBody>
      </p:sp>
      <p:sp>
        <p:nvSpPr>
          <p:cNvPr id="20" name="Tartalom helye 2"/>
          <p:cNvSpPr>
            <a:spLocks noGrp="1"/>
          </p:cNvSpPr>
          <p:nvPr>
            <p:ph idx="1"/>
          </p:nvPr>
        </p:nvSpPr>
        <p:spPr>
          <a:xfrm>
            <a:off x="316523" y="1720117"/>
            <a:ext cx="80185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cxnSp>
        <p:nvCxnSpPr>
          <p:cNvPr id="21" name="Straight Connector 8"/>
          <p:cNvCxnSpPr/>
          <p:nvPr/>
        </p:nvCxnSpPr>
        <p:spPr>
          <a:xfrm>
            <a:off x="2469576" y="1347395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zövegdoboz 1"/>
          <p:cNvSpPr txBox="1"/>
          <p:nvPr/>
        </p:nvSpPr>
        <p:spPr>
          <a:xfrm>
            <a:off x="316523" y="1720117"/>
            <a:ext cx="78075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dirty="0"/>
              <a:t>Versenyszámra nevezés.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/>
              <a:t>Kattintson a „Versenyszámra nevezés” csempére!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/>
              <a:t>Válassza ki a legördülő menüből a megfelelő versenykiírást!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/>
              <a:t>A képernyő bal oldalán a meghirdetett versenyszámokat és azok egyéb tulajdonságait </a:t>
            </a:r>
            <a:r>
              <a:rPr lang="hu-HU" dirty="0" err="1"/>
              <a:t>listázza</a:t>
            </a:r>
            <a:r>
              <a:rPr lang="hu-HU" dirty="0"/>
              <a:t> a rendszer.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/>
              <a:t>Válassza ki a kívánt versenykiírást, majd a rendszer automatikusan felsorolja a nevezhető diákokat a képernyő jobb oldalán.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/>
              <a:t>Válassza ki a nevezni kívánt diákokat a nevük előtt található jelölőnégyzettel, majd kattintson a jobb alsó sarokban található „Nevezés” gombra!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/>
              <a:t>Ezt követően a rendszer egy felugró ablakban megerősítést kér Öntől. Ha mégsem szeretné elmenteni a nevezést, kattintson a „Mégse” gombra, amennyiben jóvá szeretné hagyni a nevezést, kattintson a „Jóváhagyás” vagy a „Jóváhagyás és karbantartás” gombra, amely után a „Nevezéseim” menüpontra irányítja át a rendszer. Itt ellenőrizheti az eddigi nevezéseit, kísérőt nevezhet meg, továbbá itt éri el a szükséges nevezési lapot is. </a:t>
            </a:r>
          </a:p>
        </p:txBody>
      </p:sp>
    </p:spTree>
    <p:extLst>
      <p:ext uri="{BB962C8B-B14F-4D97-AF65-F5344CB8AC3E}">
        <p14:creationId xmlns:p14="http://schemas.microsoft.com/office/powerpoint/2010/main" val="4174999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469576" y="178142"/>
            <a:ext cx="6375486" cy="1325563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>
                <a:solidFill>
                  <a:srgbClr val="2EAEDA"/>
                </a:solidFill>
                <a:latin typeface="+mn-lt"/>
                <a:cs typeface="Arial"/>
              </a:rPr>
              <a:t>4. Tanulók nevezése a Diákolimpia® rendszerben</a:t>
            </a:r>
            <a:endParaRPr lang="hu-HU" sz="3200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69576" y="1347395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0" y="1476581"/>
            <a:ext cx="2930898" cy="211061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148" y="1476581"/>
            <a:ext cx="6128851" cy="308052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46" y="3672420"/>
            <a:ext cx="6330462" cy="31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8"/>
          <p:cNvCxnSpPr/>
          <p:nvPr/>
        </p:nvCxnSpPr>
        <p:spPr>
          <a:xfrm>
            <a:off x="2600728" y="1334136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ím 1"/>
          <p:cNvSpPr txBox="1">
            <a:spLocks/>
          </p:cNvSpPr>
          <p:nvPr/>
        </p:nvSpPr>
        <p:spPr>
          <a:xfrm>
            <a:off x="3463212" y="495715"/>
            <a:ext cx="7197969" cy="16768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u-HU" sz="3200" b="1" dirty="0">
                <a:solidFill>
                  <a:srgbClr val="2EAEDA"/>
                </a:solidFill>
                <a:latin typeface="+mn-lt"/>
                <a:cs typeface="Arial"/>
              </a:rPr>
              <a:t>5. „Nevezéseim” és a naptár</a:t>
            </a:r>
          </a:p>
        </p:txBody>
      </p:sp>
      <p:sp>
        <p:nvSpPr>
          <p:cNvPr id="7" name="Téglalap 6"/>
          <p:cNvSpPr/>
          <p:nvPr/>
        </p:nvSpPr>
        <p:spPr>
          <a:xfrm>
            <a:off x="-32159" y="1522110"/>
            <a:ext cx="876292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A „Nevezéseim” menüpont segítségével tudja áttekinteni, módosítani, illetve törölni a kiválasztott nevezéseit. </a:t>
            </a:r>
            <a:r>
              <a:rPr lang="hu-HU" sz="1600" b="1" dirty="0">
                <a:solidFill>
                  <a:srgbClr val="FF0000"/>
                </a:solidFill>
              </a:rPr>
              <a:t>Továbbá ezen felületen tudja kinyomtatni a szükséges Nevezési lapot.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A „Nevezéseim” csempére kattintva a felület felső harmadában Verseny, Korcsoport és Nem alapján tudja szűrni a saját nevezéseit.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A képernyő középső harmadában az informatikai rendszer a már korábban elmentett nevezéseit </a:t>
            </a:r>
            <a:r>
              <a:rPr lang="hu-HU" sz="1600" dirty="0" err="1"/>
              <a:t>listázza</a:t>
            </a:r>
            <a:r>
              <a:rPr lang="hu-HU" sz="1600" dirty="0"/>
              <a:t>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FF0000"/>
                </a:solidFill>
              </a:rPr>
              <a:t>A kezelni kívánt nevezés sorában tudja megadni a kisérőt, továbbá a sor végén található nyomtató ikonra kattintva elérhetővé válik a rendszerből generálható Nevezési lap.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Kérjük, a kísérőt minden esetben adja meg a felületen, továbbá nyomtassa ki a versenynek megfelelő Nevezési lapot.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/>
              <a:t>A naptár alapbeállítás szerint azokat a napokat jelöli kiemelten, mely napokon megrendezésre kerülő eseményekre az Ön által nevezett diákok vagy csapatok meghívást kaptak.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Kattintson egy kiemelt napra, ezután a felületen megjelennek az adott nap sporteseményének alapadatai: a neve, címe. Továbbá a „Nevezéseim” menüpont is a kiválasztott napi, és már jóváhagyott nevezést szemlélteti.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7630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00728" y="473875"/>
            <a:ext cx="6339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3200" b="1" dirty="0">
                <a:solidFill>
                  <a:srgbClr val="2EAEDA"/>
                </a:solidFill>
                <a:cs typeface="Arial"/>
              </a:rPr>
              <a:t>5. „Nevezéseim” és a Naptár</a:t>
            </a:r>
          </a:p>
        </p:txBody>
      </p:sp>
      <p:cxnSp>
        <p:nvCxnSpPr>
          <p:cNvPr id="6" name="Straight Connector 8"/>
          <p:cNvCxnSpPr/>
          <p:nvPr/>
        </p:nvCxnSpPr>
        <p:spPr>
          <a:xfrm>
            <a:off x="2600728" y="1334136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467" y="1641713"/>
            <a:ext cx="6647619" cy="4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23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04746" y="626450"/>
            <a:ext cx="6339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3200" b="1" dirty="0">
                <a:solidFill>
                  <a:srgbClr val="2EAEDA"/>
                </a:solidFill>
                <a:latin typeface="+mj-lt"/>
                <a:cs typeface="Arial"/>
              </a:rPr>
              <a:t>Ügyfélszolgálat</a:t>
            </a:r>
          </a:p>
        </p:txBody>
      </p:sp>
      <p:cxnSp>
        <p:nvCxnSpPr>
          <p:cNvPr id="6" name="Straight Connector 8"/>
          <p:cNvCxnSpPr/>
          <p:nvPr/>
        </p:nvCxnSpPr>
        <p:spPr>
          <a:xfrm>
            <a:off x="2600728" y="1334136"/>
            <a:ext cx="6543272" cy="1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id="{F4D914AD-FFDA-4B58-9ABA-7CEC7D5335ED}"/>
              </a:ext>
            </a:extLst>
          </p:cNvPr>
          <p:cNvSpPr txBox="1"/>
          <p:nvPr/>
        </p:nvSpPr>
        <p:spPr>
          <a:xfrm>
            <a:off x="1066800" y="2026920"/>
            <a:ext cx="69494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belépés / regisztráció, illetve a nevezési folyamatokkal kapcsolatos kérdésekre 8-16 óra között, az ingyenesen hívható ügyfélkapcsolaton adnak tájékoztatást kollégáink:</a:t>
            </a:r>
            <a:endParaRPr lang="hu-HU" sz="4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hu-HU" sz="4400" b="1" dirty="0">
                <a:solidFill>
                  <a:srgbClr val="00B050"/>
                </a:solidFill>
              </a:rPr>
              <a:t>06 - 80 / 402 - 402</a:t>
            </a:r>
          </a:p>
        </p:txBody>
      </p:sp>
    </p:spTree>
    <p:extLst>
      <p:ext uri="{BB962C8B-B14F-4D97-AF65-F5344CB8AC3E}">
        <p14:creationId xmlns:p14="http://schemas.microsoft.com/office/powerpoint/2010/main" val="294966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895256" y="468397"/>
            <a:ext cx="3721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rgbClr val="2EAEDA"/>
                </a:solidFill>
                <a:latin typeface="+mj-lt"/>
                <a:ea typeface="+mj-ea"/>
                <a:cs typeface="Arial"/>
              </a:rPr>
              <a:t>Projekt megvalósítás</a:t>
            </a:r>
            <a:endParaRPr lang="hu-HU" sz="3200" dirty="0">
              <a:latin typeface="+mj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140542" y="1882295"/>
            <a:ext cx="64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Az MDSZ által megvalósított „</a:t>
            </a:r>
            <a:r>
              <a:rPr lang="hu-HU" b="1" dirty="0"/>
              <a:t>Tehetséggondozás sport által</a:t>
            </a:r>
            <a:r>
              <a:rPr lang="hu-HU" dirty="0"/>
              <a:t>” (EFOP-3.2.10-16-2016-0001) elnevezésű kiemelt projekt célul tűzte ki a gyermekek tehetséggondozását a sport terén és a sport által, a rendszeres fizikai aktivitást végző gyermekek számának növelését, a társadalmi és szociális különbségek csökkentését és ezáltal a társadalmi befogadás erősítését.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A projekt keretében valósul meg az Iskolai sport monitoring és nevezési rendszer kialakítása és bevezetése.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cxnSp>
        <p:nvCxnSpPr>
          <p:cNvPr id="7" name="Straight Connector 8"/>
          <p:cNvCxnSpPr/>
          <p:nvPr/>
        </p:nvCxnSpPr>
        <p:spPr>
          <a:xfrm>
            <a:off x="126248" y="1460679"/>
            <a:ext cx="8940243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0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57104" y="4614262"/>
            <a:ext cx="6492304" cy="1143000"/>
          </a:xfrm>
        </p:spPr>
        <p:txBody>
          <a:bodyPr>
            <a:normAutofit/>
          </a:bodyPr>
          <a:lstStyle/>
          <a:p>
            <a:pPr algn="l"/>
            <a:r>
              <a:rPr lang="hu-HU" sz="2400" b="1" dirty="0">
                <a:solidFill>
                  <a:srgbClr val="71B549"/>
                </a:solidFill>
                <a:latin typeface="Arial"/>
                <a:cs typeface="Arial"/>
              </a:rPr>
              <a:t>Köszönjük a figyelmet!</a:t>
            </a:r>
            <a:endParaRPr lang="en-US" sz="2400" dirty="0">
              <a:solidFill>
                <a:srgbClr val="71B549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43663" y="5506743"/>
            <a:ext cx="4233865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hutterstock_4873794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7247" y="689767"/>
            <a:ext cx="3160302" cy="3185586"/>
          </a:xfrm>
          <a:prstGeom prst="ellipse">
            <a:avLst/>
          </a:prstGeom>
          <a:noFill/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518" y="4895272"/>
            <a:ext cx="2840481" cy="19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1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895256" y="468397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rgbClr val="2EAEDA"/>
                </a:solidFill>
                <a:ea typeface="+mj-ea"/>
                <a:cs typeface="Arial"/>
              </a:rPr>
              <a:t>Célok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1140542" y="1882295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Támogatói, döntéshozói elvárások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A jelenkor elvárásainak megfelelő felület kialakítása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Papír alapú adminisztráció csökkentése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Belső igény alapján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cxnSp>
        <p:nvCxnSpPr>
          <p:cNvPr id="7" name="Straight Connector 8"/>
          <p:cNvCxnSpPr/>
          <p:nvPr/>
        </p:nvCxnSpPr>
        <p:spPr>
          <a:xfrm>
            <a:off x="126248" y="1460679"/>
            <a:ext cx="8940243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51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120243" y="1448461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rgbClr val="2EAEDA"/>
                </a:solidFill>
                <a:ea typeface="+mj-ea"/>
                <a:cs typeface="Arial"/>
              </a:rPr>
              <a:t>Kezdőlépesek és a folyamat összefoglalása</a:t>
            </a:r>
            <a:r>
              <a:rPr lang="hu-HU" sz="3200" dirty="0"/>
              <a:t>	</a:t>
            </a:r>
          </a:p>
        </p:txBody>
      </p:sp>
      <p:sp>
        <p:nvSpPr>
          <p:cNvPr id="6" name="Téglalap 5"/>
          <p:cNvSpPr/>
          <p:nvPr/>
        </p:nvSpPr>
        <p:spPr>
          <a:xfrm>
            <a:off x="609600" y="2601251"/>
            <a:ext cx="93232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hu-HU" dirty="0"/>
              <a:t>Belépés és regisztráció</a:t>
            </a:r>
          </a:p>
          <a:p>
            <a:pPr marL="342900" lvl="0" indent="-342900">
              <a:buFont typeface="+mj-lt"/>
              <a:buAutoNum type="arabicPeriod"/>
            </a:pPr>
            <a:r>
              <a:rPr lang="hu-HU" dirty="0"/>
              <a:t>Belépést követő kezdőlépések</a:t>
            </a:r>
          </a:p>
          <a:p>
            <a:pPr marL="342900" lvl="0" indent="-342900">
              <a:buFont typeface="+mj-lt"/>
              <a:buAutoNum type="arabicPeriod"/>
            </a:pPr>
            <a:r>
              <a:rPr lang="hu-HU" dirty="0"/>
              <a:t>Tanulók felvétele</a:t>
            </a:r>
          </a:p>
          <a:p>
            <a:pPr marL="342900" lvl="0" indent="-342900">
              <a:buFont typeface="+mj-lt"/>
              <a:buAutoNum type="arabicPeriod"/>
            </a:pPr>
            <a:r>
              <a:rPr lang="hu-HU" dirty="0"/>
              <a:t>Tanuló nevezése sportversenyre</a:t>
            </a:r>
          </a:p>
          <a:p>
            <a:pPr marL="342900" lvl="0" indent="-342900">
              <a:buFont typeface="+mj-lt"/>
              <a:buAutoNum type="arabicPeriod"/>
            </a:pPr>
            <a:r>
              <a:rPr lang="hu-HU" dirty="0"/>
              <a:t>„Nevezéseim” és a naptár</a:t>
            </a:r>
          </a:p>
        </p:txBody>
      </p:sp>
      <p:cxnSp>
        <p:nvCxnSpPr>
          <p:cNvPr id="7" name="Straight Connector 8"/>
          <p:cNvCxnSpPr/>
          <p:nvPr/>
        </p:nvCxnSpPr>
        <p:spPr>
          <a:xfrm>
            <a:off x="126248" y="2016491"/>
            <a:ext cx="8940243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2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895256" y="468397"/>
            <a:ext cx="5262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rgbClr val="2EAEDA"/>
                </a:solidFill>
                <a:ea typeface="+mj-ea"/>
                <a:cs typeface="Arial"/>
              </a:rPr>
              <a:t>Bejelentkezés és regisztráció</a:t>
            </a:r>
            <a:r>
              <a:rPr lang="hu-HU" sz="3200" dirty="0"/>
              <a:t>	</a:t>
            </a:r>
          </a:p>
        </p:txBody>
      </p:sp>
      <p:sp>
        <p:nvSpPr>
          <p:cNvPr id="6" name="Téglalap 5"/>
          <p:cNvSpPr/>
          <p:nvPr/>
        </p:nvSpPr>
        <p:spPr>
          <a:xfrm>
            <a:off x="224118" y="1882295"/>
            <a:ext cx="85792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 Magyar Diáksport Szövetség informatikai rendszerét az </a:t>
            </a:r>
            <a:r>
              <a:rPr lang="hu-HU" u="sng" dirty="0">
                <a:solidFill>
                  <a:srgbClr val="FF0000"/>
                </a:solidFill>
              </a:rPr>
              <a:t>sso.mdsz.hu oldalon közvetlenül vagy a korábban megszokott </a:t>
            </a:r>
            <a:r>
              <a:rPr lang="hu-HU" u="sng" dirty="0">
                <a:solidFill>
                  <a:srgbClr val="FF0000"/>
                </a:solidFill>
                <a:hlinkClick r:id="rId3"/>
              </a:rPr>
              <a:t>www.mdsz.hu</a:t>
            </a:r>
            <a:r>
              <a:rPr lang="hu-HU" u="sng" dirty="0">
                <a:solidFill>
                  <a:srgbClr val="FF0000"/>
                </a:solidFill>
              </a:rPr>
              <a:t>, illetve www.diakolimpia.hu </a:t>
            </a:r>
            <a:r>
              <a:rPr lang="hu-HU" dirty="0"/>
              <a:t>oldalról közvetve tudja elérni.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Az oldalt megnyitva csempék segítik a megfelelő tájékozódást. Itt találja a NETFIT® és Diákolimpia® publikus felületeket is, amelyeken előzetes regisztráció nélkül tud informálódni.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 középső, „Bejelentkezés” csempére kattintva megjelenik a felhasználónév és jelszó megadására szolgáló felület. Kérjük, írja be a belépési adatait, majd kattintson a Belépés gombra. </a:t>
            </a:r>
          </a:p>
          <a:p>
            <a:pPr algn="just"/>
            <a:endParaRPr lang="hu-H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Amennyiben elfelejtette a jelszavát, felhasználónevének megadását követően kattintson az „Elfelejtett jelszó” gombra. A rendszer a korábban megadott email címére megküldi a belépéshez szükséges új jelszót.</a:t>
            </a:r>
          </a:p>
          <a:p>
            <a:pPr algn="just"/>
            <a:endParaRPr lang="hu-H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Sikeres belépést követően a regisztrációjának megfelelő modulok csempéi válnak aktívvá. Kattintson az aktív csempék valamelyikére, ezzel belépett a rendszerbe. </a:t>
            </a:r>
          </a:p>
        </p:txBody>
      </p:sp>
      <p:cxnSp>
        <p:nvCxnSpPr>
          <p:cNvPr id="7" name="Straight Connector 8"/>
          <p:cNvCxnSpPr/>
          <p:nvPr/>
        </p:nvCxnSpPr>
        <p:spPr>
          <a:xfrm>
            <a:off x="126248" y="1460679"/>
            <a:ext cx="8940243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49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/>
          <p:cNvCxnSpPr/>
          <p:nvPr/>
        </p:nvCxnSpPr>
        <p:spPr>
          <a:xfrm>
            <a:off x="2210025" y="959518"/>
            <a:ext cx="6872429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507"/>
            <a:ext cx="4383600" cy="2990085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967" y="2276507"/>
            <a:ext cx="4696033" cy="3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7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/>
          <p:cNvCxnSpPr/>
          <p:nvPr/>
        </p:nvCxnSpPr>
        <p:spPr>
          <a:xfrm>
            <a:off x="2210025" y="959518"/>
            <a:ext cx="6872429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426334" y="331602"/>
            <a:ext cx="865612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2EAEDA"/>
                </a:solidFill>
                <a:ea typeface="+mj-ea"/>
                <a:cs typeface="Arial"/>
              </a:rPr>
              <a:t>		      Regisztráció a Diákolimpia® rendszerbe</a:t>
            </a:r>
          </a:p>
          <a:p>
            <a:pPr algn="ctr"/>
            <a:endParaRPr lang="hu-HU" sz="1600" b="1" dirty="0">
              <a:solidFill>
                <a:srgbClr val="2EAEDA"/>
              </a:solidFill>
              <a:latin typeface="Arial"/>
              <a:ea typeface="+mj-ea"/>
              <a:cs typeface="Arial"/>
            </a:endParaRPr>
          </a:p>
          <a:p>
            <a:endParaRPr lang="hu-HU" sz="1600" b="1" dirty="0">
              <a:solidFill>
                <a:srgbClr val="2EAEDA"/>
              </a:solidFill>
              <a:latin typeface="Arial"/>
              <a:ea typeface="+mj-ea"/>
              <a:cs typeface="Arial"/>
            </a:endParaRPr>
          </a:p>
          <a:p>
            <a:endParaRPr lang="hu-HU" sz="1600" b="1" dirty="0">
              <a:solidFill>
                <a:srgbClr val="2EAEDA"/>
              </a:solidFill>
              <a:latin typeface="Arial"/>
              <a:ea typeface="+mj-ea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 kezdőoldalon található csempék segítségével válassza ki, melyik modulhoz szeretne hozzáférést kérni, melyikbe szeretne regisztrálni!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 csempére kattintva a kiválasztott modul regisztrációs adatlapja jelenik meg.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FF0000"/>
                </a:solidFill>
              </a:rPr>
              <a:t>Amennyiben Ön már korábban regisztrált a NETFIT® informatikai rendszerbe, kérem, jelentkezzen be az ott használt adatokkal, majd kattintson a Diákolimpia® Regisztráció csempére.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 felhasználóneve és </a:t>
            </a:r>
            <a:r>
              <a:rPr lang="hu-HU" dirty="0" err="1"/>
              <a:t>jelszava</a:t>
            </a:r>
            <a:r>
              <a:rPr lang="hu-HU" dirty="0"/>
              <a:t> újbóli megadását, illetve az adatkezelési szabályozás elfogadását követően kattintson a „Belépés” gombra. Ezzel belépett a Diákolimpia® nevezési rendszerébe. A következő belépést követően a kezdőoldalon a Diákolimpia® csempe is aktívan fog megjelenni Önnek.</a:t>
            </a:r>
          </a:p>
          <a:p>
            <a:r>
              <a:rPr lang="hu-H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710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/>
          <p:cNvCxnSpPr/>
          <p:nvPr/>
        </p:nvCxnSpPr>
        <p:spPr>
          <a:xfrm>
            <a:off x="2210025" y="959518"/>
            <a:ext cx="6872429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0" y="384356"/>
            <a:ext cx="908245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2EAEDA"/>
                </a:solidFill>
                <a:ea typeface="+mj-ea"/>
                <a:cs typeface="Arial"/>
              </a:rPr>
              <a:t>				 Regisztráció a Diákolimpia® rendszerbe</a:t>
            </a:r>
          </a:p>
          <a:p>
            <a:pPr algn="ctr"/>
            <a:endParaRPr lang="hu-HU" sz="1600" b="1" dirty="0">
              <a:solidFill>
                <a:srgbClr val="2EAEDA"/>
              </a:solidFill>
              <a:latin typeface="Arial"/>
              <a:ea typeface="+mj-ea"/>
              <a:cs typeface="Arial"/>
            </a:endParaRPr>
          </a:p>
          <a:p>
            <a:pPr algn="ctr"/>
            <a:endParaRPr lang="hu-HU" sz="1600" b="1" dirty="0">
              <a:solidFill>
                <a:srgbClr val="2EAEDA"/>
              </a:solidFill>
              <a:latin typeface="Arial"/>
              <a:ea typeface="+mj-ea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Amennyiben Ön nem regisztrált még a NETFIT® rendszerbe – és nem rendelkezik felhasználónévvel és jelszóval egyik rendszerünkben sem –, kérjük, kattintson a Diákolimpia Regisztráció csempére a kezdőoldalon.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 rendszer kérni fogja az Ön 11 jegyű pedagógusazonosítóját. Kérjük, adja meg majd kattintson a „Tovább” gombra.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 rendszer ellenőrzi, hogy valóban nem regisztrált még a NETFIT® modulba.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/>
              <a:t>Amennyiben mégis, tehát a pedagógusazonosító már szerepel a rendszerünkben, akkor a NETFIT® rendszerben használt felhasználónévvel és jelszóval kell belépnie a korábban leírtak szerint.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Ha valóban nem regisztrált </a:t>
            </a:r>
            <a:r>
              <a:rPr lang="hu-HU" dirty="0" err="1"/>
              <a:t>felhasználónk</a:t>
            </a:r>
            <a:r>
              <a:rPr lang="hu-HU" dirty="0"/>
              <a:t>, úgy a regisztrációs adatlap jelenik meg Önnek. Kérjük, töltse ki és fogadja el az Adatkezelési nyilatkozatot. Ezt követően a rendszer a megadott e-mail-címre megküldi Önnek a belépéshez szükséges felhasználónevet és jelszót, egy aktiváló link kíséretében.</a:t>
            </a:r>
          </a:p>
          <a:p>
            <a:pPr algn="just"/>
            <a:r>
              <a:rPr lang="hu-HU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Aktiválja a felhasználói fiókját a levélben leírtak szerint, majd lépjen be a kezdőoldalon az immár aktívvá vált Diákolimpia® csempén! </a:t>
            </a:r>
            <a:endParaRPr lang="hu-HU" sz="1600" dirty="0"/>
          </a:p>
          <a:p>
            <a:r>
              <a:rPr lang="hu-H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1483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08" y="1372283"/>
            <a:ext cx="4278146" cy="290957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30" y="3024554"/>
            <a:ext cx="4741870" cy="3446585"/>
          </a:xfrm>
          <a:prstGeom prst="rect">
            <a:avLst/>
          </a:prstGeom>
        </p:spPr>
      </p:pic>
      <p:cxnSp>
        <p:nvCxnSpPr>
          <p:cNvPr id="21" name="Straight Connector 8"/>
          <p:cNvCxnSpPr/>
          <p:nvPr/>
        </p:nvCxnSpPr>
        <p:spPr>
          <a:xfrm>
            <a:off x="2210025" y="959518"/>
            <a:ext cx="6872429" cy="0"/>
          </a:xfrm>
          <a:prstGeom prst="line">
            <a:avLst/>
          </a:prstGeom>
          <a:ln>
            <a:solidFill>
              <a:srgbClr val="71B54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255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1183</Words>
  <Application>Microsoft Office PowerPoint</Application>
  <PresentationFormat>Diavetítés a képernyőre (4:3 oldalarány)</PresentationFormat>
  <Paragraphs>106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Iskolai nevezési és monitoring rendszer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2. Belépést követő kezdőlépések </vt:lpstr>
      <vt:lpstr>PowerPoint-bemutató</vt:lpstr>
      <vt:lpstr>3. Tanulók felvétele a rendszerbe</vt:lpstr>
      <vt:lpstr>3. Tanulók felvétele a rendszerbe</vt:lpstr>
      <vt:lpstr>4. Tanulók nevezése a Diákolimpia® rendszerben </vt:lpstr>
      <vt:lpstr>4. Tanulók nevezése a Diákolimpia® rendszerben </vt:lpstr>
      <vt:lpstr>4. Tanulók nevezése a Diákolimpia® rendszerben</vt:lpstr>
      <vt:lpstr>PowerPoint-bemutató</vt:lpstr>
      <vt:lpstr>PowerPoint-bemutató</vt:lpstr>
      <vt:lpstr>PowerPoint-bemutató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</dc:title>
  <dc:creator>a b</dc:creator>
  <cp:lastModifiedBy>Tilinger Balázs</cp:lastModifiedBy>
  <cp:revision>48</cp:revision>
  <dcterms:created xsi:type="dcterms:W3CDTF">2015-10-02T11:35:26Z</dcterms:created>
  <dcterms:modified xsi:type="dcterms:W3CDTF">2017-08-23T20:13:17Z</dcterms:modified>
</cp:coreProperties>
</file>